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  <p:cmAuthor id="2" name="Bogumiła Pieczychlebek" initials="BP" lastIdx="1" clrIdx="1">
    <p:extLst>
      <p:ext uri="{19B8F6BF-5375-455C-9EA6-DF929625EA0E}">
        <p15:presenceInfo xmlns:p15="http://schemas.microsoft.com/office/powerpoint/2012/main" userId="S::bogumila.pieczychlebek@pracownik.kpswjg.pl::b38d4245-e3eb-44b6-9fe5-d0b1a0046a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3447" autoAdjust="0"/>
  </p:normalViewPr>
  <p:slideViewPr>
    <p:cSldViewPr showGuides="1">
      <p:cViewPr varScale="1">
        <p:scale>
          <a:sx n="53" d="100"/>
          <a:sy n="53" d="100"/>
        </p:scale>
        <p:origin x="1424" y="56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1"/>
  <c:style val="2"/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Wartości</c:v>
                </c:pt>
              </c:strCache>
            </c:strRef>
          </c:tx>
          <c:invertIfNegative val="1"/>
          <c:cat>
            <c:strRef>
              <c:f>Sheet1!$A$2:$A$6</c:f>
              <c:strCach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1500</c:v>
                </c:pt>
                <c:pt idx="1">
                  <c:v>1400</c:v>
                </c:pt>
                <c:pt idx="2">
                  <c:v>1250</c:v>
                </c:pt>
                <c:pt idx="3">
                  <c:v>1150</c:v>
                </c:pt>
                <c:pt idx="4">
                  <c:v>1000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6A-487B-96C3-AD461FA985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68027336"/>
        <c:axId val="-2113994440"/>
      </c:barChart>
      <c:catAx>
        <c:axId val="-20680273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2113994440"/>
        <c:crosses val="autoZero"/>
        <c:auto val="1"/>
        <c:lblAlgn val="ctr"/>
        <c:lblOffset val="100"/>
        <c:noMultiLvlLbl val="0"/>
      </c:catAx>
      <c:valAx>
        <c:axId val="-21139944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68027336"/>
        <c:crosses val="autoZero"/>
        <c:crossBetween val="between"/>
      </c:valAx>
    </c:plotArea>
    <c:plotVisOnly val="1"/>
    <c:dispBlanksAs val="gap"/>
    <c:showDLblsOverMax val="1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1"/>
  <c:style val="2"/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Wartości</c:v>
                </c:pt>
              </c:strCache>
            </c:strRef>
          </c:tx>
          <c:invertIfNegative val="1"/>
          <c:cat>
            <c:strRef>
              <c:f>Sheet1!$A$2:$A$3</c:f>
              <c:strCache>
                <c:ptCount val="2"/>
                <c:pt idx="0">
                  <c:v>Kobiety</c:v>
                </c:pt>
                <c:pt idx="1">
                  <c:v>Mężczyźni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45</c:v>
                </c:pt>
                <c:pt idx="1">
                  <c:v>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A45-4295-9160-D97DE9169C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68027336"/>
        <c:axId val="-2113994440"/>
      </c:barChart>
      <c:catAx>
        <c:axId val="-20680273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2113994440"/>
        <c:crosses val="autoZero"/>
        <c:auto val="1"/>
        <c:lblAlgn val="ctr"/>
        <c:lblOffset val="100"/>
        <c:noMultiLvlLbl val="0"/>
      </c:catAx>
      <c:valAx>
        <c:axId val="-21139944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68027336"/>
        <c:crosses val="autoZero"/>
        <c:crossBetween val="between"/>
      </c:valAx>
    </c:plotArea>
    <c:plotVisOnly val="1"/>
    <c:dispBlanksAs val="gap"/>
    <c:showDLblsOverMax val="1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7ABA7C-8A92-42B3-8377-7C3641E979D4}" type="doc">
      <dgm:prSet loTypeId="urn:microsoft.com/office/officeart/2005/8/layout/matrix3" loCatId="matrix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7B5348C-34F1-48E3-B0C1-7359C3244A0F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IKEA: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udział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energii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odnawialnej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(%), cel 100% do 2030 </a:t>
          </a:r>
        </a:p>
      </dgm:t>
    </dgm:pt>
    <dgm:pt modelId="{51C8AE61-6EC8-4922-83AD-18333296A3D5}" type="parTrans" cxnId="{03E0DC3C-7643-46FB-B34C-E232E00F92D1}">
      <dgm:prSet/>
      <dgm:spPr/>
      <dgm:t>
        <a:bodyPr/>
        <a:lstStyle/>
        <a:p>
          <a:endParaRPr lang="en-US"/>
        </a:p>
      </dgm:t>
    </dgm:pt>
    <dgm:pt modelId="{51C7671F-25C3-465B-ACC0-91DF1968CEF9}" type="sibTrans" cxnId="{03E0DC3C-7643-46FB-B34C-E232E00F92D1}">
      <dgm:prSet/>
      <dgm:spPr/>
      <dgm:t>
        <a:bodyPr/>
        <a:lstStyle/>
        <a:p>
          <a:endParaRPr lang="en-US"/>
        </a:p>
      </dgm:t>
    </dgm:pt>
    <dgm:pt modelId="{94280AC2-FBC7-4D7B-B588-5F97AEC76D48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Unilever: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równość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płacowa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(gender pay gap)</a:t>
          </a:r>
        </a:p>
      </dgm:t>
    </dgm:pt>
    <dgm:pt modelId="{72555D5E-3BFB-4780-B929-D22E066ABC50}" type="parTrans" cxnId="{CA90E813-950A-49BC-9DE0-2C6E62241081}">
      <dgm:prSet/>
      <dgm:spPr/>
      <dgm:t>
        <a:bodyPr/>
        <a:lstStyle/>
        <a:p>
          <a:endParaRPr lang="en-US"/>
        </a:p>
      </dgm:t>
    </dgm:pt>
    <dgm:pt modelId="{2268A633-1FFD-497C-A06C-E256A753CCA6}" type="sibTrans" cxnId="{CA90E813-950A-49BC-9DE0-2C6E62241081}">
      <dgm:prSet/>
      <dgm:spPr/>
      <dgm:t>
        <a:bodyPr/>
        <a:lstStyle/>
        <a:p>
          <a:endParaRPr lang="en-US"/>
        </a:p>
      </dgm:t>
    </dgm:pt>
    <dgm:pt modelId="{07FB6200-5910-4E44-AF6E-E6CC2DA3B42D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Danone: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udział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kobiet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niezależnych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członków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w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zarządzie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A7ECC0E7-1F9A-4D26-A4BD-E444B7732DEB}" type="parTrans" cxnId="{7B2A666E-E08C-4A26-B6B2-CF5B40BB17DB}">
      <dgm:prSet/>
      <dgm:spPr/>
      <dgm:t>
        <a:bodyPr/>
        <a:lstStyle/>
        <a:p>
          <a:endParaRPr lang="en-US"/>
        </a:p>
      </dgm:t>
    </dgm:pt>
    <dgm:pt modelId="{22A524DB-085F-40B2-9682-7D18475507A4}" type="sibTrans" cxnId="{7B2A666E-E08C-4A26-B6B2-CF5B40BB17DB}">
      <dgm:prSet/>
      <dgm:spPr/>
      <dgm:t>
        <a:bodyPr/>
        <a:lstStyle/>
        <a:p>
          <a:endParaRPr lang="en-US"/>
        </a:p>
      </dgm:t>
    </dgm:pt>
    <dgm:pt modelId="{AAB10804-BF77-418E-B5ED-69DDF0AE9A0B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Firmy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stosują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konkretne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mierzalne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KPI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raportowane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corocznie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w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dokumentach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ESG.</a:t>
          </a:r>
        </a:p>
      </dgm:t>
    </dgm:pt>
    <dgm:pt modelId="{27F2F5AC-4EE5-49B6-B93E-C313AB2B31D7}" type="parTrans" cxnId="{2AB5B963-ECE4-4D5B-8CEE-CD6621185462}">
      <dgm:prSet/>
      <dgm:spPr/>
      <dgm:t>
        <a:bodyPr/>
        <a:lstStyle/>
        <a:p>
          <a:endParaRPr lang="en-US"/>
        </a:p>
      </dgm:t>
    </dgm:pt>
    <dgm:pt modelId="{CBC65D5F-95E6-4399-8C9E-AD7C3AECF7AA}" type="sibTrans" cxnId="{2AB5B963-ECE4-4D5B-8CEE-CD6621185462}">
      <dgm:prSet/>
      <dgm:spPr/>
      <dgm:t>
        <a:bodyPr/>
        <a:lstStyle/>
        <a:p>
          <a:endParaRPr lang="en-US"/>
        </a:p>
      </dgm:t>
    </dgm:pt>
    <dgm:pt modelId="{525A7656-3BBC-494A-A023-19896B658804}" type="pres">
      <dgm:prSet presAssocID="{467ABA7C-8A92-42B3-8377-7C3641E979D4}" presName="matrix" presStyleCnt="0">
        <dgm:presLayoutVars>
          <dgm:chMax val="1"/>
          <dgm:dir/>
          <dgm:resizeHandles val="exact"/>
        </dgm:presLayoutVars>
      </dgm:prSet>
      <dgm:spPr/>
    </dgm:pt>
    <dgm:pt modelId="{831A0A53-B66F-49D3-9AEF-70467C48501C}" type="pres">
      <dgm:prSet presAssocID="{467ABA7C-8A92-42B3-8377-7C3641E979D4}" presName="diamond" presStyleLbl="bgShp" presStyleIdx="0" presStyleCnt="1"/>
      <dgm:spPr/>
    </dgm:pt>
    <dgm:pt modelId="{9D8C15F7-3CCC-4B6D-AF3D-766B989C1E93}" type="pres">
      <dgm:prSet presAssocID="{467ABA7C-8A92-42B3-8377-7C3641E979D4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6C199FDF-180B-45A5-BF74-0597C3E647C2}" type="pres">
      <dgm:prSet presAssocID="{467ABA7C-8A92-42B3-8377-7C3641E979D4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78EE7E9B-9101-47F4-BF59-CD97635C331E}" type="pres">
      <dgm:prSet presAssocID="{467ABA7C-8A92-42B3-8377-7C3641E979D4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DFFFCEA4-D475-42BF-A62E-C76D9AD7A71A}" type="pres">
      <dgm:prSet presAssocID="{467ABA7C-8A92-42B3-8377-7C3641E979D4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CA90E813-950A-49BC-9DE0-2C6E62241081}" srcId="{467ABA7C-8A92-42B3-8377-7C3641E979D4}" destId="{94280AC2-FBC7-4D7B-B588-5F97AEC76D48}" srcOrd="1" destOrd="0" parTransId="{72555D5E-3BFB-4780-B929-D22E066ABC50}" sibTransId="{2268A633-1FFD-497C-A06C-E256A753CCA6}"/>
    <dgm:cxn modelId="{509E5923-1BAA-4C16-A53E-0640B6D5BB26}" type="presOf" srcId="{07FB6200-5910-4E44-AF6E-E6CC2DA3B42D}" destId="{78EE7E9B-9101-47F4-BF59-CD97635C331E}" srcOrd="0" destOrd="0" presId="urn:microsoft.com/office/officeart/2005/8/layout/matrix3"/>
    <dgm:cxn modelId="{43F63132-2394-4987-AE1A-BF2ADDF6F9B2}" type="presOf" srcId="{97B5348C-34F1-48E3-B0C1-7359C3244A0F}" destId="{9D8C15F7-3CCC-4B6D-AF3D-766B989C1E93}" srcOrd="0" destOrd="0" presId="urn:microsoft.com/office/officeart/2005/8/layout/matrix3"/>
    <dgm:cxn modelId="{03E0DC3C-7643-46FB-B34C-E232E00F92D1}" srcId="{467ABA7C-8A92-42B3-8377-7C3641E979D4}" destId="{97B5348C-34F1-48E3-B0C1-7359C3244A0F}" srcOrd="0" destOrd="0" parTransId="{51C8AE61-6EC8-4922-83AD-18333296A3D5}" sibTransId="{51C7671F-25C3-465B-ACC0-91DF1968CEF9}"/>
    <dgm:cxn modelId="{2AB5B963-ECE4-4D5B-8CEE-CD6621185462}" srcId="{467ABA7C-8A92-42B3-8377-7C3641E979D4}" destId="{AAB10804-BF77-418E-B5ED-69DDF0AE9A0B}" srcOrd="3" destOrd="0" parTransId="{27F2F5AC-4EE5-49B6-B93E-C313AB2B31D7}" sibTransId="{CBC65D5F-95E6-4399-8C9E-AD7C3AECF7AA}"/>
    <dgm:cxn modelId="{CB843E6C-AE32-40C1-B413-76292E07EDC2}" type="presOf" srcId="{467ABA7C-8A92-42B3-8377-7C3641E979D4}" destId="{525A7656-3BBC-494A-A023-19896B658804}" srcOrd="0" destOrd="0" presId="urn:microsoft.com/office/officeart/2005/8/layout/matrix3"/>
    <dgm:cxn modelId="{7B2A666E-E08C-4A26-B6B2-CF5B40BB17DB}" srcId="{467ABA7C-8A92-42B3-8377-7C3641E979D4}" destId="{07FB6200-5910-4E44-AF6E-E6CC2DA3B42D}" srcOrd="2" destOrd="0" parTransId="{A7ECC0E7-1F9A-4D26-A4BD-E444B7732DEB}" sibTransId="{22A524DB-085F-40B2-9682-7D18475507A4}"/>
    <dgm:cxn modelId="{323894CE-EF08-4115-91FF-DB8925B97E79}" type="presOf" srcId="{AAB10804-BF77-418E-B5ED-69DDF0AE9A0B}" destId="{DFFFCEA4-D475-42BF-A62E-C76D9AD7A71A}" srcOrd="0" destOrd="0" presId="urn:microsoft.com/office/officeart/2005/8/layout/matrix3"/>
    <dgm:cxn modelId="{C9B78FD1-49B0-4ACA-9BCD-413A0A5098CD}" type="presOf" srcId="{94280AC2-FBC7-4D7B-B588-5F97AEC76D48}" destId="{6C199FDF-180B-45A5-BF74-0597C3E647C2}" srcOrd="0" destOrd="0" presId="urn:microsoft.com/office/officeart/2005/8/layout/matrix3"/>
    <dgm:cxn modelId="{F2D5B4C5-C9EC-42C9-9AC2-0E47D6311770}" type="presParOf" srcId="{525A7656-3BBC-494A-A023-19896B658804}" destId="{831A0A53-B66F-49D3-9AEF-70467C48501C}" srcOrd="0" destOrd="0" presId="urn:microsoft.com/office/officeart/2005/8/layout/matrix3"/>
    <dgm:cxn modelId="{B175D952-8687-4FEC-BFF6-6790C3D7375F}" type="presParOf" srcId="{525A7656-3BBC-494A-A023-19896B658804}" destId="{9D8C15F7-3CCC-4B6D-AF3D-766B989C1E93}" srcOrd="1" destOrd="0" presId="urn:microsoft.com/office/officeart/2005/8/layout/matrix3"/>
    <dgm:cxn modelId="{F378B5EB-7F56-444F-8BD6-22B849F7D44C}" type="presParOf" srcId="{525A7656-3BBC-494A-A023-19896B658804}" destId="{6C199FDF-180B-45A5-BF74-0597C3E647C2}" srcOrd="2" destOrd="0" presId="urn:microsoft.com/office/officeart/2005/8/layout/matrix3"/>
    <dgm:cxn modelId="{7D5807D5-E86B-43CC-97EC-4DC88209F95E}" type="presParOf" srcId="{525A7656-3BBC-494A-A023-19896B658804}" destId="{78EE7E9B-9101-47F4-BF59-CD97635C331E}" srcOrd="3" destOrd="0" presId="urn:microsoft.com/office/officeart/2005/8/layout/matrix3"/>
    <dgm:cxn modelId="{CB1C66B2-C45A-4C34-B63A-2195FD6A4FFC}" type="presParOf" srcId="{525A7656-3BBC-494A-A023-19896B658804}" destId="{DFFFCEA4-D475-42BF-A62E-C76D9AD7A71A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C3510C-0497-4ADC-B107-7893D1C893FF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A7E11980-1827-4E3D-B068-D52D653B9889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Pomiar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wskaźników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jest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wolny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od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trudności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7CEE6E49-6D32-4DA7-ABD8-584E0D9FC771}" type="parTrans" cxnId="{8F7C9EE2-21A7-4E50-A2FC-B1C9B9B7F787}">
      <dgm:prSet/>
      <dgm:spPr/>
      <dgm:t>
        <a:bodyPr/>
        <a:lstStyle/>
        <a:p>
          <a:endParaRPr lang="en-US"/>
        </a:p>
      </dgm:t>
    </dgm:pt>
    <dgm:pt modelId="{96B23F39-9DCC-48A2-AAEA-51BFD3800B55}" type="sibTrans" cxnId="{8F7C9EE2-21A7-4E50-A2FC-B1C9B9B7F787}">
      <dgm:prSet/>
      <dgm:spPr/>
      <dgm:t>
        <a:bodyPr/>
        <a:lstStyle/>
        <a:p>
          <a:endParaRPr lang="en-US"/>
        </a:p>
      </dgm:t>
    </dgm:pt>
    <dgm:pt modelId="{B7AC1E66-863D-4CC6-907E-0ABDEEB270BE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największych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wyzwań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należą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brak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jednolitych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metod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pomiaru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(np.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emisji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CO₂),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ryzyko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greenwashingu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różnice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między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branżami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 </a:t>
          </a:r>
        </a:p>
      </dgm:t>
    </dgm:pt>
    <dgm:pt modelId="{B967C7E6-1B9C-4BBF-8EAF-271515C30542}" type="parTrans" cxnId="{E3D45C69-794E-445D-B539-E75673AC1561}">
      <dgm:prSet/>
      <dgm:spPr/>
      <dgm:t>
        <a:bodyPr/>
        <a:lstStyle/>
        <a:p>
          <a:endParaRPr lang="en-US"/>
        </a:p>
      </dgm:t>
    </dgm:pt>
    <dgm:pt modelId="{CA03498B-A85E-4DB3-A2DF-1053CA45FB5B}" type="sibTrans" cxnId="{E3D45C69-794E-445D-B539-E75673AC1561}">
      <dgm:prSet/>
      <dgm:spPr/>
      <dgm:t>
        <a:bodyPr/>
        <a:lstStyle/>
        <a:p>
          <a:endParaRPr lang="en-US"/>
        </a:p>
      </dgm:t>
    </dgm:pt>
    <dgm:pt modelId="{CBCD79B1-AEC4-47B7-9CC0-08151B9EDE28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Wymaga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to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stosowania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sprawdzonych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standardów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transparentnych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procedur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11424481-1DEB-48EB-9020-81BACE2350C7}" type="parTrans" cxnId="{89E4FB37-DE26-4DC2-9CD0-6AED7934A9CC}">
      <dgm:prSet/>
      <dgm:spPr/>
      <dgm:t>
        <a:bodyPr/>
        <a:lstStyle/>
        <a:p>
          <a:endParaRPr lang="en-US"/>
        </a:p>
      </dgm:t>
    </dgm:pt>
    <dgm:pt modelId="{FECCCF3E-F878-4D42-A7AA-AA0399A6E81C}" type="sibTrans" cxnId="{89E4FB37-DE26-4DC2-9CD0-6AED7934A9CC}">
      <dgm:prSet/>
      <dgm:spPr/>
      <dgm:t>
        <a:bodyPr/>
        <a:lstStyle/>
        <a:p>
          <a:endParaRPr lang="en-US"/>
        </a:p>
      </dgm:t>
    </dgm:pt>
    <dgm:pt modelId="{E38EFAA5-AD10-4F2F-88DE-6F4771B94B09}" type="pres">
      <dgm:prSet presAssocID="{D7C3510C-0497-4ADC-B107-7893D1C893FF}" presName="linear" presStyleCnt="0">
        <dgm:presLayoutVars>
          <dgm:animLvl val="lvl"/>
          <dgm:resizeHandles val="exact"/>
        </dgm:presLayoutVars>
      </dgm:prSet>
      <dgm:spPr/>
    </dgm:pt>
    <dgm:pt modelId="{7B35460A-1874-4BE3-AF77-ED8033DF90D1}" type="pres">
      <dgm:prSet presAssocID="{A7E11980-1827-4E3D-B068-D52D653B9889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0FF44AA0-228C-4C95-8DAB-80828019F999}" type="pres">
      <dgm:prSet presAssocID="{96B23F39-9DCC-48A2-AAEA-51BFD3800B55}" presName="spacer" presStyleCnt="0"/>
      <dgm:spPr/>
    </dgm:pt>
    <dgm:pt modelId="{28456B26-BD50-4909-8AA7-CDABC667A1CF}" type="pres">
      <dgm:prSet presAssocID="{B7AC1E66-863D-4CC6-907E-0ABDEEB270BE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2A284B6C-8DEB-4E24-9313-F38E18B9BDCD}" type="pres">
      <dgm:prSet presAssocID="{CA03498B-A85E-4DB3-A2DF-1053CA45FB5B}" presName="spacer" presStyleCnt="0"/>
      <dgm:spPr/>
    </dgm:pt>
    <dgm:pt modelId="{548A8B82-A286-4619-9FFB-495DF4B84C6B}" type="pres">
      <dgm:prSet presAssocID="{CBCD79B1-AEC4-47B7-9CC0-08151B9EDE28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89E4FB37-DE26-4DC2-9CD0-6AED7934A9CC}" srcId="{D7C3510C-0497-4ADC-B107-7893D1C893FF}" destId="{CBCD79B1-AEC4-47B7-9CC0-08151B9EDE28}" srcOrd="2" destOrd="0" parTransId="{11424481-1DEB-48EB-9020-81BACE2350C7}" sibTransId="{FECCCF3E-F878-4D42-A7AA-AA0399A6E81C}"/>
    <dgm:cxn modelId="{E3D45C69-794E-445D-B539-E75673AC1561}" srcId="{D7C3510C-0497-4ADC-B107-7893D1C893FF}" destId="{B7AC1E66-863D-4CC6-907E-0ABDEEB270BE}" srcOrd="1" destOrd="0" parTransId="{B967C7E6-1B9C-4BBF-8EAF-271515C30542}" sibTransId="{CA03498B-A85E-4DB3-A2DF-1053CA45FB5B}"/>
    <dgm:cxn modelId="{4B2BC773-7B6D-410A-B949-BB973374A22F}" type="presOf" srcId="{B7AC1E66-863D-4CC6-907E-0ABDEEB270BE}" destId="{28456B26-BD50-4909-8AA7-CDABC667A1CF}" srcOrd="0" destOrd="0" presId="urn:microsoft.com/office/officeart/2005/8/layout/vList2"/>
    <dgm:cxn modelId="{85D3AAC4-0BC7-471B-9068-D1A2A723F3A8}" type="presOf" srcId="{CBCD79B1-AEC4-47B7-9CC0-08151B9EDE28}" destId="{548A8B82-A286-4619-9FFB-495DF4B84C6B}" srcOrd="0" destOrd="0" presId="urn:microsoft.com/office/officeart/2005/8/layout/vList2"/>
    <dgm:cxn modelId="{56879DCD-F755-458B-98A2-43D3281D6271}" type="presOf" srcId="{A7E11980-1827-4E3D-B068-D52D653B9889}" destId="{7B35460A-1874-4BE3-AF77-ED8033DF90D1}" srcOrd="0" destOrd="0" presId="urn:microsoft.com/office/officeart/2005/8/layout/vList2"/>
    <dgm:cxn modelId="{5CFE11DB-AAB2-4B4D-9809-151FED5707A6}" type="presOf" srcId="{D7C3510C-0497-4ADC-B107-7893D1C893FF}" destId="{E38EFAA5-AD10-4F2F-88DE-6F4771B94B09}" srcOrd="0" destOrd="0" presId="urn:microsoft.com/office/officeart/2005/8/layout/vList2"/>
    <dgm:cxn modelId="{8F7C9EE2-21A7-4E50-A2FC-B1C9B9B7F787}" srcId="{D7C3510C-0497-4ADC-B107-7893D1C893FF}" destId="{A7E11980-1827-4E3D-B068-D52D653B9889}" srcOrd="0" destOrd="0" parTransId="{7CEE6E49-6D32-4DA7-ABD8-584E0D9FC771}" sibTransId="{96B23F39-9DCC-48A2-AAEA-51BFD3800B55}"/>
    <dgm:cxn modelId="{1C3AC281-C01D-4501-9E0A-B9BEF175F970}" type="presParOf" srcId="{E38EFAA5-AD10-4F2F-88DE-6F4771B94B09}" destId="{7B35460A-1874-4BE3-AF77-ED8033DF90D1}" srcOrd="0" destOrd="0" presId="urn:microsoft.com/office/officeart/2005/8/layout/vList2"/>
    <dgm:cxn modelId="{D181E1BA-D241-47EA-85E9-09E77CC78180}" type="presParOf" srcId="{E38EFAA5-AD10-4F2F-88DE-6F4771B94B09}" destId="{0FF44AA0-228C-4C95-8DAB-80828019F999}" srcOrd="1" destOrd="0" presId="urn:microsoft.com/office/officeart/2005/8/layout/vList2"/>
    <dgm:cxn modelId="{2E1D2FAC-F038-4711-9B0F-DC7610A06B24}" type="presParOf" srcId="{E38EFAA5-AD10-4F2F-88DE-6F4771B94B09}" destId="{28456B26-BD50-4909-8AA7-CDABC667A1CF}" srcOrd="2" destOrd="0" presId="urn:microsoft.com/office/officeart/2005/8/layout/vList2"/>
    <dgm:cxn modelId="{7D5F7499-DE9A-4CC0-ADE4-821788031047}" type="presParOf" srcId="{E38EFAA5-AD10-4F2F-88DE-6F4771B94B09}" destId="{2A284B6C-8DEB-4E24-9313-F38E18B9BDCD}" srcOrd="3" destOrd="0" presId="urn:microsoft.com/office/officeart/2005/8/layout/vList2"/>
    <dgm:cxn modelId="{3B240252-F48B-4EBC-B2EA-ACF2B267D055}" type="presParOf" srcId="{E38EFAA5-AD10-4F2F-88DE-6F4771B94B09}" destId="{548A8B82-A286-4619-9FFB-495DF4B84C6B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6F44235-4DBD-4795-9143-446DF3C2705A}" type="doc">
      <dgm:prSet loTypeId="urn:microsoft.com/office/officeart/2008/layout/LinedList" loCatId="list" qsTypeId="urn:microsoft.com/office/officeart/2005/8/quickstyle/simple1" qsCatId="simple" csTypeId="urn:microsoft.com/office/officeart/2005/8/colors/accent4_2" csCatId="accent4"/>
      <dgm:spPr/>
      <dgm:t>
        <a:bodyPr/>
        <a:lstStyle/>
        <a:p>
          <a:endParaRPr lang="en-US"/>
        </a:p>
      </dgm:t>
    </dgm:pt>
    <dgm:pt modelId="{9830A6F6-A3B5-4928-94A6-F32278E8E616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Używaj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uznanych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standardów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(GRI, SASB)</a:t>
          </a:r>
        </a:p>
      </dgm:t>
    </dgm:pt>
    <dgm:pt modelId="{57D2B5CA-7673-477D-8273-65978F5E87D8}" type="parTrans" cxnId="{DEADFBAB-DEED-4C87-AD8F-4A9D05496274}">
      <dgm:prSet/>
      <dgm:spPr/>
      <dgm:t>
        <a:bodyPr/>
        <a:lstStyle/>
        <a:p>
          <a:endParaRPr lang="en-US"/>
        </a:p>
      </dgm:t>
    </dgm:pt>
    <dgm:pt modelId="{A966665B-0F64-4FEF-A3FE-F8A1ACCDAD05}" type="sibTrans" cxnId="{DEADFBAB-DEED-4C87-AD8F-4A9D05496274}">
      <dgm:prSet/>
      <dgm:spPr/>
      <dgm:t>
        <a:bodyPr/>
        <a:lstStyle/>
        <a:p>
          <a:endParaRPr lang="en-US"/>
        </a:p>
      </dgm:t>
    </dgm:pt>
    <dgm:pt modelId="{C813063B-A7D4-4EE5-B626-32BE09BE8B9B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Weryfikuj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zewnętrznie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audyt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ESG)</a:t>
          </a:r>
        </a:p>
      </dgm:t>
    </dgm:pt>
    <dgm:pt modelId="{6E53069D-1464-412C-AC32-82DEC00D8E1C}" type="parTrans" cxnId="{87F5C78C-BD2A-4FCC-A8D6-236F708ED5A7}">
      <dgm:prSet/>
      <dgm:spPr/>
      <dgm:t>
        <a:bodyPr/>
        <a:lstStyle/>
        <a:p>
          <a:endParaRPr lang="en-US"/>
        </a:p>
      </dgm:t>
    </dgm:pt>
    <dgm:pt modelId="{C2AA3BFA-2E63-48B2-B284-AD670F05457E}" type="sibTrans" cxnId="{87F5C78C-BD2A-4FCC-A8D6-236F708ED5A7}">
      <dgm:prSet/>
      <dgm:spPr/>
      <dgm:t>
        <a:bodyPr/>
        <a:lstStyle/>
        <a:p>
          <a:endParaRPr lang="en-US"/>
        </a:p>
      </dgm:t>
    </dgm:pt>
    <dgm:pt modelId="{542E8239-5B33-448A-9CB0-3BC3948007DD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Edukuj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pracowników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w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zakresie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raportowania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390F97FF-BA79-4410-ABDA-463FE364D443}" type="parTrans" cxnId="{6190E24D-D4E1-4A4C-986A-A88626D17AF5}">
      <dgm:prSet/>
      <dgm:spPr/>
      <dgm:t>
        <a:bodyPr/>
        <a:lstStyle/>
        <a:p>
          <a:endParaRPr lang="en-US"/>
        </a:p>
      </dgm:t>
    </dgm:pt>
    <dgm:pt modelId="{7B82BC6A-1DA9-4276-BEC8-1776B8319A6D}" type="sibTrans" cxnId="{6190E24D-D4E1-4A4C-986A-A88626D17AF5}">
      <dgm:prSet/>
      <dgm:spPr/>
      <dgm:t>
        <a:bodyPr/>
        <a:lstStyle/>
        <a:p>
          <a:endParaRPr lang="en-US"/>
        </a:p>
      </dgm:t>
    </dgm:pt>
    <dgm:pt modelId="{72D6340E-DACA-4767-A270-7797FC64BB97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Zachęcaj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do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porównań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branżowych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(benchmarking)</a:t>
          </a:r>
        </a:p>
      </dgm:t>
    </dgm:pt>
    <dgm:pt modelId="{FE07D8DF-D7E0-4EBF-A9E4-4C86810440F5}" type="parTrans" cxnId="{099B21C0-6FB8-4E03-A028-02C14ECD0F55}">
      <dgm:prSet/>
      <dgm:spPr/>
      <dgm:t>
        <a:bodyPr/>
        <a:lstStyle/>
        <a:p>
          <a:endParaRPr lang="en-US"/>
        </a:p>
      </dgm:t>
    </dgm:pt>
    <dgm:pt modelId="{580AC408-E094-4BF1-8EEB-1FEBA3485BE5}" type="sibTrans" cxnId="{099B21C0-6FB8-4E03-A028-02C14ECD0F55}">
      <dgm:prSet/>
      <dgm:spPr/>
      <dgm:t>
        <a:bodyPr/>
        <a:lstStyle/>
        <a:p>
          <a:endParaRPr lang="en-US"/>
        </a:p>
      </dgm:t>
    </dgm:pt>
    <dgm:pt modelId="{7B887AE2-A50A-4522-9099-2B31ADA5419C}" type="pres">
      <dgm:prSet presAssocID="{96F44235-4DBD-4795-9143-446DF3C2705A}" presName="vert0" presStyleCnt="0">
        <dgm:presLayoutVars>
          <dgm:dir/>
          <dgm:animOne val="branch"/>
          <dgm:animLvl val="lvl"/>
        </dgm:presLayoutVars>
      </dgm:prSet>
      <dgm:spPr/>
    </dgm:pt>
    <dgm:pt modelId="{7302F9CE-220A-40F7-B2C5-7E2788F5EE3B}" type="pres">
      <dgm:prSet presAssocID="{9830A6F6-A3B5-4928-94A6-F32278E8E616}" presName="thickLine" presStyleLbl="alignNode1" presStyleIdx="0" presStyleCnt="4"/>
      <dgm:spPr/>
    </dgm:pt>
    <dgm:pt modelId="{1E4F71FA-D88E-4E3D-BDEF-E1676E8309C9}" type="pres">
      <dgm:prSet presAssocID="{9830A6F6-A3B5-4928-94A6-F32278E8E616}" presName="horz1" presStyleCnt="0"/>
      <dgm:spPr/>
    </dgm:pt>
    <dgm:pt modelId="{0A80F78D-8852-468F-A38D-487D5EB6D552}" type="pres">
      <dgm:prSet presAssocID="{9830A6F6-A3B5-4928-94A6-F32278E8E616}" presName="tx1" presStyleLbl="revTx" presStyleIdx="0" presStyleCnt="4"/>
      <dgm:spPr/>
    </dgm:pt>
    <dgm:pt modelId="{1277A454-EB9B-4753-B602-2E8A37027013}" type="pres">
      <dgm:prSet presAssocID="{9830A6F6-A3B5-4928-94A6-F32278E8E616}" presName="vert1" presStyleCnt="0"/>
      <dgm:spPr/>
    </dgm:pt>
    <dgm:pt modelId="{1BAF114D-5991-4ECB-9B74-F36748F01731}" type="pres">
      <dgm:prSet presAssocID="{C813063B-A7D4-4EE5-B626-32BE09BE8B9B}" presName="thickLine" presStyleLbl="alignNode1" presStyleIdx="1" presStyleCnt="4"/>
      <dgm:spPr/>
    </dgm:pt>
    <dgm:pt modelId="{B7B12EFD-1C48-4808-8FB1-8A717A4DC1FF}" type="pres">
      <dgm:prSet presAssocID="{C813063B-A7D4-4EE5-B626-32BE09BE8B9B}" presName="horz1" presStyleCnt="0"/>
      <dgm:spPr/>
    </dgm:pt>
    <dgm:pt modelId="{4C14817F-047B-491C-BEA8-5055BB73B5B3}" type="pres">
      <dgm:prSet presAssocID="{C813063B-A7D4-4EE5-B626-32BE09BE8B9B}" presName="tx1" presStyleLbl="revTx" presStyleIdx="1" presStyleCnt="4"/>
      <dgm:spPr/>
    </dgm:pt>
    <dgm:pt modelId="{A588181D-B57F-4E57-8BA1-FD81F1EE127D}" type="pres">
      <dgm:prSet presAssocID="{C813063B-A7D4-4EE5-B626-32BE09BE8B9B}" presName="vert1" presStyleCnt="0"/>
      <dgm:spPr/>
    </dgm:pt>
    <dgm:pt modelId="{487405B6-955D-4830-B818-35CBCFC67B05}" type="pres">
      <dgm:prSet presAssocID="{542E8239-5B33-448A-9CB0-3BC3948007DD}" presName="thickLine" presStyleLbl="alignNode1" presStyleIdx="2" presStyleCnt="4"/>
      <dgm:spPr/>
    </dgm:pt>
    <dgm:pt modelId="{28DDD114-C5F2-43B1-BB9A-ABEC8BB5867D}" type="pres">
      <dgm:prSet presAssocID="{542E8239-5B33-448A-9CB0-3BC3948007DD}" presName="horz1" presStyleCnt="0"/>
      <dgm:spPr/>
    </dgm:pt>
    <dgm:pt modelId="{6E1222D2-E365-4382-96C3-6E1B993D9588}" type="pres">
      <dgm:prSet presAssocID="{542E8239-5B33-448A-9CB0-3BC3948007DD}" presName="tx1" presStyleLbl="revTx" presStyleIdx="2" presStyleCnt="4"/>
      <dgm:spPr/>
    </dgm:pt>
    <dgm:pt modelId="{3E2ED166-762E-438F-84DC-8E91686702C0}" type="pres">
      <dgm:prSet presAssocID="{542E8239-5B33-448A-9CB0-3BC3948007DD}" presName="vert1" presStyleCnt="0"/>
      <dgm:spPr/>
    </dgm:pt>
    <dgm:pt modelId="{1E41D0AB-FB94-4626-B4F1-07667A370E2E}" type="pres">
      <dgm:prSet presAssocID="{72D6340E-DACA-4767-A270-7797FC64BB97}" presName="thickLine" presStyleLbl="alignNode1" presStyleIdx="3" presStyleCnt="4"/>
      <dgm:spPr/>
    </dgm:pt>
    <dgm:pt modelId="{43FE5FF2-74DF-40F5-A48E-2DD3EDC6E277}" type="pres">
      <dgm:prSet presAssocID="{72D6340E-DACA-4767-A270-7797FC64BB97}" presName="horz1" presStyleCnt="0"/>
      <dgm:spPr/>
    </dgm:pt>
    <dgm:pt modelId="{08612D86-EC31-4DA2-9DB4-75D58DBCBEC3}" type="pres">
      <dgm:prSet presAssocID="{72D6340E-DACA-4767-A270-7797FC64BB97}" presName="tx1" presStyleLbl="revTx" presStyleIdx="3" presStyleCnt="4"/>
      <dgm:spPr/>
    </dgm:pt>
    <dgm:pt modelId="{123A7E46-2F4B-4245-BBF9-7DDF2AA70AB3}" type="pres">
      <dgm:prSet presAssocID="{72D6340E-DACA-4767-A270-7797FC64BB97}" presName="vert1" presStyleCnt="0"/>
      <dgm:spPr/>
    </dgm:pt>
  </dgm:ptLst>
  <dgm:cxnLst>
    <dgm:cxn modelId="{F8ADC422-C202-4E1A-B849-9F4EF9C45060}" type="presOf" srcId="{9830A6F6-A3B5-4928-94A6-F32278E8E616}" destId="{0A80F78D-8852-468F-A38D-487D5EB6D552}" srcOrd="0" destOrd="0" presId="urn:microsoft.com/office/officeart/2008/layout/LinedList"/>
    <dgm:cxn modelId="{B87F0730-097B-455E-BC6A-4C0D29CE2100}" type="presOf" srcId="{C813063B-A7D4-4EE5-B626-32BE09BE8B9B}" destId="{4C14817F-047B-491C-BEA8-5055BB73B5B3}" srcOrd="0" destOrd="0" presId="urn:microsoft.com/office/officeart/2008/layout/LinedList"/>
    <dgm:cxn modelId="{6190E24D-D4E1-4A4C-986A-A88626D17AF5}" srcId="{96F44235-4DBD-4795-9143-446DF3C2705A}" destId="{542E8239-5B33-448A-9CB0-3BC3948007DD}" srcOrd="2" destOrd="0" parTransId="{390F97FF-BA79-4410-ABDA-463FE364D443}" sibTransId="{7B82BC6A-1DA9-4276-BEC8-1776B8319A6D}"/>
    <dgm:cxn modelId="{274D1C70-038D-4D4B-BF13-288DBB5D4B00}" type="presOf" srcId="{96F44235-4DBD-4795-9143-446DF3C2705A}" destId="{7B887AE2-A50A-4522-9099-2B31ADA5419C}" srcOrd="0" destOrd="0" presId="urn:microsoft.com/office/officeart/2008/layout/LinedList"/>
    <dgm:cxn modelId="{87F5C78C-BD2A-4FCC-A8D6-236F708ED5A7}" srcId="{96F44235-4DBD-4795-9143-446DF3C2705A}" destId="{C813063B-A7D4-4EE5-B626-32BE09BE8B9B}" srcOrd="1" destOrd="0" parTransId="{6E53069D-1464-412C-AC32-82DEC00D8E1C}" sibTransId="{C2AA3BFA-2E63-48B2-B284-AD670F05457E}"/>
    <dgm:cxn modelId="{244372A0-119D-4154-8BC0-CB55359856DC}" type="presOf" srcId="{542E8239-5B33-448A-9CB0-3BC3948007DD}" destId="{6E1222D2-E365-4382-96C3-6E1B993D9588}" srcOrd="0" destOrd="0" presId="urn:microsoft.com/office/officeart/2008/layout/LinedList"/>
    <dgm:cxn modelId="{DEADFBAB-DEED-4C87-AD8F-4A9D05496274}" srcId="{96F44235-4DBD-4795-9143-446DF3C2705A}" destId="{9830A6F6-A3B5-4928-94A6-F32278E8E616}" srcOrd="0" destOrd="0" parTransId="{57D2B5CA-7673-477D-8273-65978F5E87D8}" sibTransId="{A966665B-0F64-4FEF-A3FE-F8A1ACCDAD05}"/>
    <dgm:cxn modelId="{099B21C0-6FB8-4E03-A028-02C14ECD0F55}" srcId="{96F44235-4DBD-4795-9143-446DF3C2705A}" destId="{72D6340E-DACA-4767-A270-7797FC64BB97}" srcOrd="3" destOrd="0" parTransId="{FE07D8DF-D7E0-4EBF-A9E4-4C86810440F5}" sibTransId="{580AC408-E094-4BF1-8EEB-1FEBA3485BE5}"/>
    <dgm:cxn modelId="{1B59BBC2-32BC-43CE-A6BA-B4011785F45E}" type="presOf" srcId="{72D6340E-DACA-4767-A270-7797FC64BB97}" destId="{08612D86-EC31-4DA2-9DB4-75D58DBCBEC3}" srcOrd="0" destOrd="0" presId="urn:microsoft.com/office/officeart/2008/layout/LinedList"/>
    <dgm:cxn modelId="{BE033678-7F75-4E3F-AFA8-834A37A078E2}" type="presParOf" srcId="{7B887AE2-A50A-4522-9099-2B31ADA5419C}" destId="{7302F9CE-220A-40F7-B2C5-7E2788F5EE3B}" srcOrd="0" destOrd="0" presId="urn:microsoft.com/office/officeart/2008/layout/LinedList"/>
    <dgm:cxn modelId="{86559776-54C5-4FB4-B63B-8332D155B3DC}" type="presParOf" srcId="{7B887AE2-A50A-4522-9099-2B31ADA5419C}" destId="{1E4F71FA-D88E-4E3D-BDEF-E1676E8309C9}" srcOrd="1" destOrd="0" presId="urn:microsoft.com/office/officeart/2008/layout/LinedList"/>
    <dgm:cxn modelId="{0F8DB674-E6A7-442A-9D61-8D257B48E340}" type="presParOf" srcId="{1E4F71FA-D88E-4E3D-BDEF-E1676E8309C9}" destId="{0A80F78D-8852-468F-A38D-487D5EB6D552}" srcOrd="0" destOrd="0" presId="urn:microsoft.com/office/officeart/2008/layout/LinedList"/>
    <dgm:cxn modelId="{423EA3E0-CB72-4117-98ED-3A9523B4C334}" type="presParOf" srcId="{1E4F71FA-D88E-4E3D-BDEF-E1676E8309C9}" destId="{1277A454-EB9B-4753-B602-2E8A37027013}" srcOrd="1" destOrd="0" presId="urn:microsoft.com/office/officeart/2008/layout/LinedList"/>
    <dgm:cxn modelId="{79918900-434B-413B-8B8F-78AE2640EA50}" type="presParOf" srcId="{7B887AE2-A50A-4522-9099-2B31ADA5419C}" destId="{1BAF114D-5991-4ECB-9B74-F36748F01731}" srcOrd="2" destOrd="0" presId="urn:microsoft.com/office/officeart/2008/layout/LinedList"/>
    <dgm:cxn modelId="{1A1FC034-BEF8-4F0F-8D99-8A1EBFE1C9ED}" type="presParOf" srcId="{7B887AE2-A50A-4522-9099-2B31ADA5419C}" destId="{B7B12EFD-1C48-4808-8FB1-8A717A4DC1FF}" srcOrd="3" destOrd="0" presId="urn:microsoft.com/office/officeart/2008/layout/LinedList"/>
    <dgm:cxn modelId="{ED7E07EE-C108-4733-BE38-B20AA14D8B12}" type="presParOf" srcId="{B7B12EFD-1C48-4808-8FB1-8A717A4DC1FF}" destId="{4C14817F-047B-491C-BEA8-5055BB73B5B3}" srcOrd="0" destOrd="0" presId="urn:microsoft.com/office/officeart/2008/layout/LinedList"/>
    <dgm:cxn modelId="{70FBC5EC-8496-477E-8F28-D94A31ACFA90}" type="presParOf" srcId="{B7B12EFD-1C48-4808-8FB1-8A717A4DC1FF}" destId="{A588181D-B57F-4E57-8BA1-FD81F1EE127D}" srcOrd="1" destOrd="0" presId="urn:microsoft.com/office/officeart/2008/layout/LinedList"/>
    <dgm:cxn modelId="{34D67875-4E7D-4DA1-A2DD-D72919EE2615}" type="presParOf" srcId="{7B887AE2-A50A-4522-9099-2B31ADA5419C}" destId="{487405B6-955D-4830-B818-35CBCFC67B05}" srcOrd="4" destOrd="0" presId="urn:microsoft.com/office/officeart/2008/layout/LinedList"/>
    <dgm:cxn modelId="{DF87EF8C-B5F0-4FEF-A0B4-A53CC01C85B6}" type="presParOf" srcId="{7B887AE2-A50A-4522-9099-2B31ADA5419C}" destId="{28DDD114-C5F2-43B1-BB9A-ABEC8BB5867D}" srcOrd="5" destOrd="0" presId="urn:microsoft.com/office/officeart/2008/layout/LinedList"/>
    <dgm:cxn modelId="{854E4F08-785C-48F5-BE4A-692602796BD8}" type="presParOf" srcId="{28DDD114-C5F2-43B1-BB9A-ABEC8BB5867D}" destId="{6E1222D2-E365-4382-96C3-6E1B993D9588}" srcOrd="0" destOrd="0" presId="urn:microsoft.com/office/officeart/2008/layout/LinedList"/>
    <dgm:cxn modelId="{44E10771-790D-405C-9019-1EE754627825}" type="presParOf" srcId="{28DDD114-C5F2-43B1-BB9A-ABEC8BB5867D}" destId="{3E2ED166-762E-438F-84DC-8E91686702C0}" srcOrd="1" destOrd="0" presId="urn:microsoft.com/office/officeart/2008/layout/LinedList"/>
    <dgm:cxn modelId="{37B23307-39A1-4298-A87D-B52EEB1BEC4D}" type="presParOf" srcId="{7B887AE2-A50A-4522-9099-2B31ADA5419C}" destId="{1E41D0AB-FB94-4626-B4F1-07667A370E2E}" srcOrd="6" destOrd="0" presId="urn:microsoft.com/office/officeart/2008/layout/LinedList"/>
    <dgm:cxn modelId="{ADE62B48-D474-4219-B0D7-41D7810128C8}" type="presParOf" srcId="{7B887AE2-A50A-4522-9099-2B31ADA5419C}" destId="{43FE5FF2-74DF-40F5-A48E-2DD3EDC6E277}" srcOrd="7" destOrd="0" presId="urn:microsoft.com/office/officeart/2008/layout/LinedList"/>
    <dgm:cxn modelId="{33B42F1D-9855-4C5C-97DB-6502C72893DD}" type="presParOf" srcId="{43FE5FF2-74DF-40F5-A48E-2DD3EDC6E277}" destId="{08612D86-EC31-4DA2-9DB4-75D58DBCBEC3}" srcOrd="0" destOrd="0" presId="urn:microsoft.com/office/officeart/2008/layout/LinedList"/>
    <dgm:cxn modelId="{F4CA8E5D-1872-4E8A-A5CA-937A7A9677B7}" type="presParOf" srcId="{43FE5FF2-74DF-40F5-A48E-2DD3EDC6E277}" destId="{123A7E46-2F4B-4245-BBF9-7DDF2AA70AB3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DC26388-3954-4678-A530-A3B83A7D1481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2CA157CA-86A9-4CAF-9357-80FAADBAE3F4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KPI to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tylko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wewnętrzne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narzędzie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zarządcze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–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są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też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istotnym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źródłem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informacji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dla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inwestorów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klientów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społeczności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lokalnych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regulatorów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82667BE2-9F39-48B4-926A-08385E5666E9}" type="parTrans" cxnId="{002AFA91-D20F-401F-AE31-8CF09715739D}">
      <dgm:prSet/>
      <dgm:spPr/>
      <dgm:t>
        <a:bodyPr/>
        <a:lstStyle/>
        <a:p>
          <a:endParaRPr lang="en-US"/>
        </a:p>
      </dgm:t>
    </dgm:pt>
    <dgm:pt modelId="{AAED2377-7DFC-4BA5-A0CD-61E5999F5ADD}" type="sibTrans" cxnId="{002AFA91-D20F-401F-AE31-8CF09715739D}">
      <dgm:prSet/>
      <dgm:spPr/>
      <dgm:t>
        <a:bodyPr/>
        <a:lstStyle/>
        <a:p>
          <a:endParaRPr lang="en-US"/>
        </a:p>
      </dgm:t>
    </dgm:pt>
    <dgm:pt modelId="{B2A3F96A-95F3-4A47-8CD9-5D1F9D4131FE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Pozwalają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lepiej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rozumieć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oceniać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wpływ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działalności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firmy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otoczenie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C15DD3BC-AA67-4715-B711-65DC35F3D2EA}" type="parTrans" cxnId="{48A3DA24-E6EE-423D-892A-589E67806F73}">
      <dgm:prSet/>
      <dgm:spPr/>
      <dgm:t>
        <a:bodyPr/>
        <a:lstStyle/>
        <a:p>
          <a:endParaRPr lang="en-US"/>
        </a:p>
      </dgm:t>
    </dgm:pt>
    <dgm:pt modelId="{DF2A9B27-40BC-4D75-944C-FD45E26DB591}" type="sibTrans" cxnId="{48A3DA24-E6EE-423D-892A-589E67806F73}">
      <dgm:prSet/>
      <dgm:spPr/>
      <dgm:t>
        <a:bodyPr/>
        <a:lstStyle/>
        <a:p>
          <a:endParaRPr lang="en-US"/>
        </a:p>
      </dgm:t>
    </dgm:pt>
    <dgm:pt modelId="{29C36CAA-5E21-424E-932F-AC839534EAD7}" type="pres">
      <dgm:prSet presAssocID="{0DC26388-3954-4678-A530-A3B83A7D1481}" presName="linear" presStyleCnt="0">
        <dgm:presLayoutVars>
          <dgm:animLvl val="lvl"/>
          <dgm:resizeHandles val="exact"/>
        </dgm:presLayoutVars>
      </dgm:prSet>
      <dgm:spPr/>
    </dgm:pt>
    <dgm:pt modelId="{6994B593-A9C2-4B0A-BF53-5F3B68C343F4}" type="pres">
      <dgm:prSet presAssocID="{2CA157CA-86A9-4CAF-9357-80FAADBAE3F4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8B79A20F-4D76-4B36-BA6E-F62E38C97065}" type="pres">
      <dgm:prSet presAssocID="{AAED2377-7DFC-4BA5-A0CD-61E5999F5ADD}" presName="spacer" presStyleCnt="0"/>
      <dgm:spPr/>
    </dgm:pt>
    <dgm:pt modelId="{E47F8B0D-171C-4D29-8AD8-4CC515CB8ABD}" type="pres">
      <dgm:prSet presAssocID="{B2A3F96A-95F3-4A47-8CD9-5D1F9D4131FE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48A3DA24-E6EE-423D-892A-589E67806F73}" srcId="{0DC26388-3954-4678-A530-A3B83A7D1481}" destId="{B2A3F96A-95F3-4A47-8CD9-5D1F9D4131FE}" srcOrd="1" destOrd="0" parTransId="{C15DD3BC-AA67-4715-B711-65DC35F3D2EA}" sibTransId="{DF2A9B27-40BC-4D75-944C-FD45E26DB591}"/>
    <dgm:cxn modelId="{953A0A68-6E58-49B2-BEE8-F45332297D50}" type="presOf" srcId="{B2A3F96A-95F3-4A47-8CD9-5D1F9D4131FE}" destId="{E47F8B0D-171C-4D29-8AD8-4CC515CB8ABD}" srcOrd="0" destOrd="0" presId="urn:microsoft.com/office/officeart/2005/8/layout/vList2"/>
    <dgm:cxn modelId="{002AFA91-D20F-401F-AE31-8CF09715739D}" srcId="{0DC26388-3954-4678-A530-A3B83A7D1481}" destId="{2CA157CA-86A9-4CAF-9357-80FAADBAE3F4}" srcOrd="0" destOrd="0" parTransId="{82667BE2-9F39-48B4-926A-08385E5666E9}" sibTransId="{AAED2377-7DFC-4BA5-A0CD-61E5999F5ADD}"/>
    <dgm:cxn modelId="{749F06BB-7F55-41B4-A7F9-C5D3DBCF0B77}" type="presOf" srcId="{0DC26388-3954-4678-A530-A3B83A7D1481}" destId="{29C36CAA-5E21-424E-932F-AC839534EAD7}" srcOrd="0" destOrd="0" presId="urn:microsoft.com/office/officeart/2005/8/layout/vList2"/>
    <dgm:cxn modelId="{39A8FAF7-5B43-41DE-85C9-95DAA0F8C3D6}" type="presOf" srcId="{2CA157CA-86A9-4CAF-9357-80FAADBAE3F4}" destId="{6994B593-A9C2-4B0A-BF53-5F3B68C343F4}" srcOrd="0" destOrd="0" presId="urn:microsoft.com/office/officeart/2005/8/layout/vList2"/>
    <dgm:cxn modelId="{D798F3FF-2B90-42B2-82D3-276C9B7C58C2}" type="presParOf" srcId="{29C36CAA-5E21-424E-932F-AC839534EAD7}" destId="{6994B593-A9C2-4B0A-BF53-5F3B68C343F4}" srcOrd="0" destOrd="0" presId="urn:microsoft.com/office/officeart/2005/8/layout/vList2"/>
    <dgm:cxn modelId="{A177C0C3-35F7-4C29-B113-16615418F9D3}" type="presParOf" srcId="{29C36CAA-5E21-424E-932F-AC839534EAD7}" destId="{8B79A20F-4D76-4B36-BA6E-F62E38C97065}" srcOrd="1" destOrd="0" presId="urn:microsoft.com/office/officeart/2005/8/layout/vList2"/>
    <dgm:cxn modelId="{D3DE020D-AE1E-42DE-8D0D-4D85749EB8FB}" type="presParOf" srcId="{29C36CAA-5E21-424E-932F-AC839534EAD7}" destId="{E47F8B0D-171C-4D29-8AD8-4CC515CB8ABD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2394EE7-2189-48D1-AD50-57786EB7B023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C27527A0-03F9-4ED3-B096-FA8E66E24FC3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miarę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rozwoju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technologii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oraz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rosnących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wymagań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prawnych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KPI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staną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się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bardziej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zintegrowane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codziennym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zarządzaniem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organizacją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C2C53E41-7EC1-4BA6-B213-68FEEC1E72AD}" type="parTrans" cxnId="{10901083-26CB-4D90-96BF-775C1D3528BD}">
      <dgm:prSet/>
      <dgm:spPr/>
      <dgm:t>
        <a:bodyPr/>
        <a:lstStyle/>
        <a:p>
          <a:endParaRPr lang="en-US"/>
        </a:p>
      </dgm:t>
    </dgm:pt>
    <dgm:pt modelId="{1C182841-F049-4FCA-8EA9-C1872D553963}" type="sibTrans" cxnId="{10901083-26CB-4D90-96BF-775C1D3528BD}">
      <dgm:prSet/>
      <dgm:spPr/>
      <dgm:t>
        <a:bodyPr/>
        <a:lstStyle/>
        <a:p>
          <a:endParaRPr lang="en-US"/>
        </a:p>
      </dgm:t>
    </dgm:pt>
    <dgm:pt modelId="{C99A4F0D-0B9F-4805-86A1-85BDC013B5FE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Coraz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większe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znaczenie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będą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miały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w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czasie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rzeczywistym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automatyzacja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raportowanie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zgodne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europejskimi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standardami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(np. ESRS).</a:t>
          </a:r>
        </a:p>
      </dgm:t>
    </dgm:pt>
    <dgm:pt modelId="{0B98FD9C-8DD2-4226-B56D-3E5CF60E2AD0}" type="parTrans" cxnId="{BD7004A0-B703-43EC-A0D6-1DD5A740B336}">
      <dgm:prSet/>
      <dgm:spPr/>
      <dgm:t>
        <a:bodyPr/>
        <a:lstStyle/>
        <a:p>
          <a:endParaRPr lang="en-US"/>
        </a:p>
      </dgm:t>
    </dgm:pt>
    <dgm:pt modelId="{A33D73E5-45D6-4271-9719-A82A16D22923}" type="sibTrans" cxnId="{BD7004A0-B703-43EC-A0D6-1DD5A740B336}">
      <dgm:prSet/>
      <dgm:spPr/>
      <dgm:t>
        <a:bodyPr/>
        <a:lstStyle/>
        <a:p>
          <a:endParaRPr lang="en-US"/>
        </a:p>
      </dgm:t>
    </dgm:pt>
    <dgm:pt modelId="{F5BB1DF1-698B-4DD2-A954-C78C9B34A51E}" type="pres">
      <dgm:prSet presAssocID="{82394EE7-2189-48D1-AD50-57786EB7B023}" presName="linear" presStyleCnt="0">
        <dgm:presLayoutVars>
          <dgm:animLvl val="lvl"/>
          <dgm:resizeHandles val="exact"/>
        </dgm:presLayoutVars>
      </dgm:prSet>
      <dgm:spPr/>
    </dgm:pt>
    <dgm:pt modelId="{C6A1182C-29F0-485B-984E-DC0FC268E7F4}" type="pres">
      <dgm:prSet presAssocID="{C27527A0-03F9-4ED3-B096-FA8E66E24FC3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C359EBA4-B867-4276-9B56-5B8717CFDEF9}" type="pres">
      <dgm:prSet presAssocID="{1C182841-F049-4FCA-8EA9-C1872D553963}" presName="spacer" presStyleCnt="0"/>
      <dgm:spPr/>
    </dgm:pt>
    <dgm:pt modelId="{5F936A49-EF6E-4499-ADD3-878E117229AF}" type="pres">
      <dgm:prSet presAssocID="{C99A4F0D-0B9F-4805-86A1-85BDC013B5FE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D3AACD5B-C401-4AED-8289-8573F2B4E3BC}" type="presOf" srcId="{C99A4F0D-0B9F-4805-86A1-85BDC013B5FE}" destId="{5F936A49-EF6E-4499-ADD3-878E117229AF}" srcOrd="0" destOrd="0" presId="urn:microsoft.com/office/officeart/2005/8/layout/vList2"/>
    <dgm:cxn modelId="{4DA2E360-2B1C-45A6-B150-304D0C8F2BEE}" type="presOf" srcId="{C27527A0-03F9-4ED3-B096-FA8E66E24FC3}" destId="{C6A1182C-29F0-485B-984E-DC0FC268E7F4}" srcOrd="0" destOrd="0" presId="urn:microsoft.com/office/officeart/2005/8/layout/vList2"/>
    <dgm:cxn modelId="{6D432255-E733-4550-B6E7-9B4EAAF0B9E1}" type="presOf" srcId="{82394EE7-2189-48D1-AD50-57786EB7B023}" destId="{F5BB1DF1-698B-4DD2-A954-C78C9B34A51E}" srcOrd="0" destOrd="0" presId="urn:microsoft.com/office/officeart/2005/8/layout/vList2"/>
    <dgm:cxn modelId="{10901083-26CB-4D90-96BF-775C1D3528BD}" srcId="{82394EE7-2189-48D1-AD50-57786EB7B023}" destId="{C27527A0-03F9-4ED3-B096-FA8E66E24FC3}" srcOrd="0" destOrd="0" parTransId="{C2C53E41-7EC1-4BA6-B213-68FEEC1E72AD}" sibTransId="{1C182841-F049-4FCA-8EA9-C1872D553963}"/>
    <dgm:cxn modelId="{BD7004A0-B703-43EC-A0D6-1DD5A740B336}" srcId="{82394EE7-2189-48D1-AD50-57786EB7B023}" destId="{C99A4F0D-0B9F-4805-86A1-85BDC013B5FE}" srcOrd="1" destOrd="0" parTransId="{0B98FD9C-8DD2-4226-B56D-3E5CF60E2AD0}" sibTransId="{A33D73E5-45D6-4271-9719-A82A16D22923}"/>
    <dgm:cxn modelId="{9A3E77B5-C284-4596-BE7B-E93AC85FAD5B}" type="presParOf" srcId="{F5BB1DF1-698B-4DD2-A954-C78C9B34A51E}" destId="{C6A1182C-29F0-485B-984E-DC0FC268E7F4}" srcOrd="0" destOrd="0" presId="urn:microsoft.com/office/officeart/2005/8/layout/vList2"/>
    <dgm:cxn modelId="{B9918B9D-AA15-4619-92F2-1AB828346CF1}" type="presParOf" srcId="{F5BB1DF1-698B-4DD2-A954-C78C9B34A51E}" destId="{C359EBA4-B867-4276-9B56-5B8717CFDEF9}" srcOrd="1" destOrd="0" presId="urn:microsoft.com/office/officeart/2005/8/layout/vList2"/>
    <dgm:cxn modelId="{DB708A3E-E0BA-470D-8E33-CD85E24DE611}" type="presParOf" srcId="{F5BB1DF1-698B-4DD2-A954-C78C9B34A51E}" destId="{5F936A49-EF6E-4499-ADD3-878E117229AF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1A0A53-B66F-49D3-9AEF-70467C48501C}">
      <dsp:nvSpPr>
        <dsp:cNvPr id="0" name=""/>
        <dsp:cNvSpPr/>
      </dsp:nvSpPr>
      <dsp:spPr>
        <a:xfrm>
          <a:off x="281012" y="0"/>
          <a:ext cx="6336703" cy="6336703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8C15F7-3CCC-4B6D-AF3D-766B989C1E93}">
      <dsp:nvSpPr>
        <dsp:cNvPr id="0" name=""/>
        <dsp:cNvSpPr/>
      </dsp:nvSpPr>
      <dsp:spPr>
        <a:xfrm>
          <a:off x="882998" y="601986"/>
          <a:ext cx="2471314" cy="247131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IKEA: </a:t>
          </a:r>
          <a:r>
            <a:rPr lang="en-US" sz="1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udział</a:t>
          </a:r>
          <a:r>
            <a:rPr lang="en-US" sz="1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energii</a:t>
          </a:r>
          <a:r>
            <a:rPr lang="en-US" sz="1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odnawialnej</a:t>
          </a:r>
          <a:r>
            <a:rPr lang="en-US" sz="1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(%), cel 100% do 2030 </a:t>
          </a:r>
        </a:p>
      </dsp:txBody>
      <dsp:txXfrm>
        <a:off x="1003638" y="722626"/>
        <a:ext cx="2230034" cy="2230034"/>
      </dsp:txXfrm>
    </dsp:sp>
    <dsp:sp modelId="{6C199FDF-180B-45A5-BF74-0597C3E647C2}">
      <dsp:nvSpPr>
        <dsp:cNvPr id="0" name=""/>
        <dsp:cNvSpPr/>
      </dsp:nvSpPr>
      <dsp:spPr>
        <a:xfrm>
          <a:off x="3544414" y="601986"/>
          <a:ext cx="2471314" cy="2471314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Unilever: </a:t>
          </a:r>
          <a:r>
            <a:rPr lang="en-US" sz="1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równość</a:t>
          </a:r>
          <a:r>
            <a:rPr lang="en-US" sz="1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płacowa</a:t>
          </a:r>
          <a:r>
            <a:rPr lang="en-US" sz="1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(gender pay gap)</a:t>
          </a:r>
        </a:p>
      </dsp:txBody>
      <dsp:txXfrm>
        <a:off x="3665054" y="722626"/>
        <a:ext cx="2230034" cy="2230034"/>
      </dsp:txXfrm>
    </dsp:sp>
    <dsp:sp modelId="{78EE7E9B-9101-47F4-BF59-CD97635C331E}">
      <dsp:nvSpPr>
        <dsp:cNvPr id="0" name=""/>
        <dsp:cNvSpPr/>
      </dsp:nvSpPr>
      <dsp:spPr>
        <a:xfrm>
          <a:off x="882998" y="3263402"/>
          <a:ext cx="2471314" cy="247131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Danone: </a:t>
          </a:r>
          <a:r>
            <a:rPr lang="en-US" sz="1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udział</a:t>
          </a:r>
          <a:r>
            <a:rPr lang="en-US" sz="1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kobiet</a:t>
          </a:r>
          <a:r>
            <a:rPr lang="en-US" sz="1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1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niezależnych</a:t>
          </a:r>
          <a:r>
            <a:rPr lang="en-US" sz="1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członków</a:t>
          </a:r>
          <a:r>
            <a:rPr lang="en-US" sz="1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w </a:t>
          </a:r>
          <a:r>
            <a:rPr lang="en-US" sz="1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zarządzie</a:t>
          </a:r>
          <a:endParaRPr lang="en-US" sz="19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1003638" y="3384042"/>
        <a:ext cx="2230034" cy="2230034"/>
      </dsp:txXfrm>
    </dsp:sp>
    <dsp:sp modelId="{DFFFCEA4-D475-42BF-A62E-C76D9AD7A71A}">
      <dsp:nvSpPr>
        <dsp:cNvPr id="0" name=""/>
        <dsp:cNvSpPr/>
      </dsp:nvSpPr>
      <dsp:spPr>
        <a:xfrm>
          <a:off x="3544414" y="3263402"/>
          <a:ext cx="2471314" cy="2471314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Firmy</a:t>
          </a:r>
          <a:r>
            <a:rPr lang="en-US" sz="1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te</a:t>
          </a:r>
          <a:r>
            <a:rPr lang="en-US" sz="1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stosują</a:t>
          </a:r>
          <a:r>
            <a:rPr lang="en-US" sz="1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konkretne</a:t>
          </a:r>
          <a:r>
            <a:rPr lang="en-US" sz="1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1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mierzalne</a:t>
          </a:r>
          <a:r>
            <a:rPr lang="en-US" sz="1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KPI </a:t>
          </a:r>
          <a:r>
            <a:rPr lang="en-US" sz="1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raportowane</a:t>
          </a:r>
          <a:r>
            <a:rPr lang="en-US" sz="1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corocznie</a:t>
          </a:r>
          <a:r>
            <a:rPr lang="en-US" sz="1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w </a:t>
          </a:r>
          <a:r>
            <a:rPr lang="en-US" sz="1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dokumentach</a:t>
          </a:r>
          <a:r>
            <a:rPr lang="en-US" sz="1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ESG.</a:t>
          </a:r>
        </a:p>
      </dsp:txBody>
      <dsp:txXfrm>
        <a:off x="3665054" y="3384042"/>
        <a:ext cx="2230034" cy="22300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35460A-1874-4BE3-AF77-ED8033DF90D1}">
      <dsp:nvSpPr>
        <dsp:cNvPr id="0" name=""/>
        <dsp:cNvSpPr/>
      </dsp:nvSpPr>
      <dsp:spPr>
        <a:xfrm>
          <a:off x="0" y="13603"/>
          <a:ext cx="5517538" cy="156926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Pomiar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wskaźników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 </a:t>
          </a: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nie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jest </a:t>
          </a: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wolny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od </a:t>
          </a: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trudności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76605" y="90208"/>
        <a:ext cx="5364328" cy="1416052"/>
      </dsp:txXfrm>
    </dsp:sp>
    <dsp:sp modelId="{28456B26-BD50-4909-8AA7-CDABC667A1CF}">
      <dsp:nvSpPr>
        <dsp:cNvPr id="0" name=""/>
        <dsp:cNvSpPr/>
      </dsp:nvSpPr>
      <dsp:spPr>
        <a:xfrm>
          <a:off x="0" y="1640466"/>
          <a:ext cx="5517538" cy="1569262"/>
        </a:xfrm>
        <a:prstGeom prst="roundRect">
          <a:avLst/>
        </a:prstGeom>
        <a:solidFill>
          <a:schemeClr val="accent2">
            <a:hueOff val="-4809357"/>
            <a:satOff val="0"/>
            <a:lumOff val="-1392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 </a:t>
          </a: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największych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wyzwań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należą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</a:t>
          </a: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brak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jednolitych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metod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pomiaru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(np. </a:t>
          </a: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emisji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CO₂), </a:t>
          </a: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ryzyko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greenwashingu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różnice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między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branżami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 </a:t>
          </a:r>
        </a:p>
      </dsp:txBody>
      <dsp:txXfrm>
        <a:off x="76605" y="1717071"/>
        <a:ext cx="5364328" cy="1416052"/>
      </dsp:txXfrm>
    </dsp:sp>
    <dsp:sp modelId="{548A8B82-A286-4619-9FFB-495DF4B84C6B}">
      <dsp:nvSpPr>
        <dsp:cNvPr id="0" name=""/>
        <dsp:cNvSpPr/>
      </dsp:nvSpPr>
      <dsp:spPr>
        <a:xfrm>
          <a:off x="0" y="3267328"/>
          <a:ext cx="5517538" cy="1569262"/>
        </a:xfrm>
        <a:prstGeom prst="roundRect">
          <a:avLst/>
        </a:prstGeom>
        <a:solidFill>
          <a:schemeClr val="accent2">
            <a:hueOff val="-9618713"/>
            <a:satOff val="0"/>
            <a:lumOff val="-2784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Wymaga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to </a:t>
          </a: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stosowania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sprawdzonych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standardów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transparentnych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procedur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76605" y="3343933"/>
        <a:ext cx="5364328" cy="141605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02F9CE-220A-40F7-B2C5-7E2788F5EE3B}">
      <dsp:nvSpPr>
        <dsp:cNvPr id="0" name=""/>
        <dsp:cNvSpPr/>
      </dsp:nvSpPr>
      <dsp:spPr>
        <a:xfrm>
          <a:off x="0" y="0"/>
          <a:ext cx="5517538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80F78D-8852-468F-A38D-487D5EB6D552}">
      <dsp:nvSpPr>
        <dsp:cNvPr id="0" name=""/>
        <dsp:cNvSpPr/>
      </dsp:nvSpPr>
      <dsp:spPr>
        <a:xfrm>
          <a:off x="0" y="0"/>
          <a:ext cx="5517538" cy="12125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Używaj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uznanych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standardów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(GRI, SASB)</a:t>
          </a:r>
        </a:p>
      </dsp:txBody>
      <dsp:txXfrm>
        <a:off x="0" y="0"/>
        <a:ext cx="5517538" cy="1212548"/>
      </dsp:txXfrm>
    </dsp:sp>
    <dsp:sp modelId="{1BAF114D-5991-4ECB-9B74-F36748F01731}">
      <dsp:nvSpPr>
        <dsp:cNvPr id="0" name=""/>
        <dsp:cNvSpPr/>
      </dsp:nvSpPr>
      <dsp:spPr>
        <a:xfrm>
          <a:off x="0" y="1212548"/>
          <a:ext cx="5517538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14817F-047B-491C-BEA8-5055BB73B5B3}">
      <dsp:nvSpPr>
        <dsp:cNvPr id="0" name=""/>
        <dsp:cNvSpPr/>
      </dsp:nvSpPr>
      <dsp:spPr>
        <a:xfrm>
          <a:off x="0" y="1212548"/>
          <a:ext cx="5517538" cy="12125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Weryfikuj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dane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zewnętrznie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audyt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ESG)</a:t>
          </a:r>
        </a:p>
      </dsp:txBody>
      <dsp:txXfrm>
        <a:off x="0" y="1212548"/>
        <a:ext cx="5517538" cy="1212548"/>
      </dsp:txXfrm>
    </dsp:sp>
    <dsp:sp modelId="{487405B6-955D-4830-B818-35CBCFC67B05}">
      <dsp:nvSpPr>
        <dsp:cNvPr id="0" name=""/>
        <dsp:cNvSpPr/>
      </dsp:nvSpPr>
      <dsp:spPr>
        <a:xfrm>
          <a:off x="0" y="2425097"/>
          <a:ext cx="5517538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1222D2-E365-4382-96C3-6E1B993D9588}">
      <dsp:nvSpPr>
        <dsp:cNvPr id="0" name=""/>
        <dsp:cNvSpPr/>
      </dsp:nvSpPr>
      <dsp:spPr>
        <a:xfrm>
          <a:off x="0" y="2425097"/>
          <a:ext cx="5517538" cy="12125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Edukuj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pracowników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w 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zakresie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raportowania</a:t>
          </a:r>
          <a:endParaRPr lang="en-US" sz="31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2425097"/>
        <a:ext cx="5517538" cy="1212548"/>
      </dsp:txXfrm>
    </dsp:sp>
    <dsp:sp modelId="{1E41D0AB-FB94-4626-B4F1-07667A370E2E}">
      <dsp:nvSpPr>
        <dsp:cNvPr id="0" name=""/>
        <dsp:cNvSpPr/>
      </dsp:nvSpPr>
      <dsp:spPr>
        <a:xfrm>
          <a:off x="0" y="3637646"/>
          <a:ext cx="5517538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612D86-EC31-4DA2-9DB4-75D58DBCBEC3}">
      <dsp:nvSpPr>
        <dsp:cNvPr id="0" name=""/>
        <dsp:cNvSpPr/>
      </dsp:nvSpPr>
      <dsp:spPr>
        <a:xfrm>
          <a:off x="0" y="3637646"/>
          <a:ext cx="5517538" cy="12125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Zachęcaj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do 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porównań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branżowych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(benchmarking)</a:t>
          </a:r>
        </a:p>
      </dsp:txBody>
      <dsp:txXfrm>
        <a:off x="0" y="3637646"/>
        <a:ext cx="5517538" cy="121254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94B593-A9C2-4B0A-BF53-5F3B68C343F4}">
      <dsp:nvSpPr>
        <dsp:cNvPr id="0" name=""/>
        <dsp:cNvSpPr/>
      </dsp:nvSpPr>
      <dsp:spPr>
        <a:xfrm>
          <a:off x="0" y="5447"/>
          <a:ext cx="5906668" cy="23985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KPI to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nie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tylko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wewnętrzne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narzędzie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zarządcze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–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są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też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istotnym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źródłem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informacji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dla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inwestorów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klientów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społeczności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lokalnych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regulatorów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117085" y="122532"/>
        <a:ext cx="5672498" cy="2164330"/>
      </dsp:txXfrm>
    </dsp:sp>
    <dsp:sp modelId="{E47F8B0D-171C-4D29-8AD8-4CC515CB8ABD}">
      <dsp:nvSpPr>
        <dsp:cNvPr id="0" name=""/>
        <dsp:cNvSpPr/>
      </dsp:nvSpPr>
      <dsp:spPr>
        <a:xfrm>
          <a:off x="0" y="2475947"/>
          <a:ext cx="5906668" cy="2398500"/>
        </a:xfrm>
        <a:prstGeom prst="roundRect">
          <a:avLst/>
        </a:prstGeom>
        <a:solidFill>
          <a:schemeClr val="accent2">
            <a:hueOff val="-9618713"/>
            <a:satOff val="0"/>
            <a:lumOff val="-2784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Pozwalają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lepiej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rozumieć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oceniać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wpływ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działalności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firmy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otoczenie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117085" y="2593032"/>
        <a:ext cx="5672498" cy="216433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A1182C-29F0-485B-984E-DC0FC268E7F4}">
      <dsp:nvSpPr>
        <dsp:cNvPr id="0" name=""/>
        <dsp:cNvSpPr/>
      </dsp:nvSpPr>
      <dsp:spPr>
        <a:xfrm>
          <a:off x="0" y="5447"/>
          <a:ext cx="5906668" cy="23985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miarę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rozwoju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technologii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oraz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rosnących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wymagań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prawnych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KPI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staną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się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bardziej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zintegrowane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codziennym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zarządzaniem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organizacją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117085" y="122532"/>
        <a:ext cx="5672498" cy="2164330"/>
      </dsp:txXfrm>
    </dsp:sp>
    <dsp:sp modelId="{5F936A49-EF6E-4499-ADD3-878E117229AF}">
      <dsp:nvSpPr>
        <dsp:cNvPr id="0" name=""/>
        <dsp:cNvSpPr/>
      </dsp:nvSpPr>
      <dsp:spPr>
        <a:xfrm>
          <a:off x="0" y="2475947"/>
          <a:ext cx="5906668" cy="2398500"/>
        </a:xfrm>
        <a:prstGeom prst="roundRect">
          <a:avLst/>
        </a:prstGeom>
        <a:solidFill>
          <a:schemeClr val="accent2">
            <a:hueOff val="-9618713"/>
            <a:satOff val="0"/>
            <a:lumOff val="-2784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Coraz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większe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znaczenie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będą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miały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dane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w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czasie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rzeczywistym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automatyzacja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raportowanie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zgodne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europejskimi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standardami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(np. ESRS).</a:t>
          </a:r>
        </a:p>
      </dsp:txBody>
      <dsp:txXfrm>
        <a:off x="117085" y="2593032"/>
        <a:ext cx="5672498" cy="21643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F54484D-FAD9-7CEE-3393-936C1F269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ED3791F9-4CAD-F841-C355-CB0AEED65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70D3-C1F6-4A4A-86F5-637690FA5ECA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4ACDDF52-CD3C-8039-1583-E24755B807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BCA38546-BF57-9850-B94B-9DA66C669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1A25C-F0F8-4D5D-942D-E79E937B28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87571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  <p:sldLayoutId id="2147483741" r:id="rId11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5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71772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1800" noProof="0" dirty="0"/>
              <a:t>Tytuł prezentacji:</a:t>
            </a:r>
            <a:br>
              <a:rPr lang="pl-PL" sz="1800" noProof="0" dirty="0"/>
            </a:br>
            <a:r>
              <a:rPr lang="pl-PL" sz="1800" noProof="0" dirty="0"/>
              <a:t>KPI w sprawozdawczości zrównoważonego rozwoju</a:t>
            </a:r>
            <a:br>
              <a:rPr lang="pl-PL" sz="1800" noProof="0" dirty="0">
                <a:solidFill>
                  <a:schemeClr val="tx1"/>
                </a:solidFill>
              </a:rPr>
            </a:br>
            <a:br>
              <a:rPr lang="pl-PL" sz="1800" noProof="0" dirty="0">
                <a:solidFill>
                  <a:schemeClr val="tx1"/>
                </a:solidFill>
              </a:rPr>
            </a:br>
            <a:r>
              <a:rPr lang="pl-PL" sz="1200" noProof="0" dirty="0"/>
              <a:t>Opracował: Przemysław Żukiewicz na podstawie scenariusza Marty </a:t>
            </a:r>
            <a:r>
              <a:rPr lang="pl-PL" sz="1200" noProof="0" dirty="0" err="1"/>
              <a:t>Mędrak</a:t>
            </a:r>
            <a:endParaRPr lang="pl-PL" sz="1200" noProof="0" dirty="0"/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810" y="4859957"/>
            <a:ext cx="7920115" cy="108183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endParaRPr lang="pl-PL" sz="1400" noProof="0" dirty="0"/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Projekt pod nazwą Kompetencje jutra - modyfikacja wybranych kierunków studiów w Karkonoskiej Akademii Nauk Stosowanych w Jeleniej Górze realizowany w ramach programu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Fundusze Europejskie dla Rozwoju Społecznego 2021-2027</a:t>
            </a:r>
          </a:p>
          <a:p>
            <a:pPr>
              <a:lnSpc>
                <a:spcPts val="1150"/>
              </a:lnSpc>
              <a:spcBef>
                <a:spcPts val="0"/>
              </a:spcBef>
            </a:pPr>
            <a:endParaRPr lang="pl-PL" sz="1400" noProof="0" dirty="0"/>
          </a:p>
        </p:txBody>
      </p:sp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1A395D3-35E7-4FC6-9F13-A51704F85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385F5-A64F-428D-9CAC-5D502640F501}" type="datetime1">
              <a:rPr lang="pl-PL" noProof="0" smtClean="0"/>
              <a:t>07.07.2025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062" y="1337055"/>
            <a:ext cx="2954659" cy="4885564"/>
          </a:xfrm>
        </p:spPr>
        <p:txBody>
          <a:bodyPr anchor="ctr">
            <a:normAutofit/>
          </a:bodyPr>
          <a:lstStyle/>
          <a:p>
            <a:r>
              <a:rPr lang="pl-PL" sz="3245" dirty="0">
                <a:solidFill>
                  <a:schemeClr val="accent1"/>
                </a:solidFill>
              </a:rPr>
              <a:t>Znaczenie KPI dla interesariuszy</a:t>
            </a:r>
          </a:p>
        </p:txBody>
      </p:sp>
      <p:graphicFrame>
        <p:nvGraphicFramePr>
          <p:cNvPr id="16" name="Content Placeholder 2">
            <a:extLst>
              <a:ext uri="{FF2B5EF4-FFF2-40B4-BE49-F238E27FC236}">
                <a16:creationId xmlns:a16="http://schemas.microsoft.com/office/drawing/2014/main" id="{08241C3C-E84A-747B-F553-03486751191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3902760"/>
              </p:ext>
            </p:extLst>
          </p:nvPr>
        </p:nvGraphicFramePr>
        <p:xfrm>
          <a:off x="4177727" y="1307355"/>
          <a:ext cx="5906668" cy="48798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062" y="1337055"/>
            <a:ext cx="2882651" cy="4885564"/>
          </a:xfrm>
        </p:spPr>
        <p:txBody>
          <a:bodyPr anchor="ctr">
            <a:normAutofit/>
          </a:bodyPr>
          <a:lstStyle/>
          <a:p>
            <a:r>
              <a:rPr lang="pl-PL" sz="3245" dirty="0">
                <a:solidFill>
                  <a:schemeClr val="accent1"/>
                </a:solidFill>
              </a:rPr>
              <a:t>Przyszłość raportowania ESG i KPI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1FFD380-C478-AC8E-D4F2-3E0CA3094F2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7907237"/>
              </p:ext>
            </p:extLst>
          </p:nvPr>
        </p:nvGraphicFramePr>
        <p:xfrm>
          <a:off x="4177727" y="1307355"/>
          <a:ext cx="5906668" cy="48798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2321" y="1784394"/>
            <a:ext cx="3297760" cy="3912231"/>
          </a:xfrm>
        </p:spPr>
        <p:txBody>
          <a:bodyPr anchor="ctr">
            <a:normAutofit/>
          </a:bodyPr>
          <a:lstStyle/>
          <a:p>
            <a:r>
              <a:rPr lang="pl-PL" sz="2719" dirty="0">
                <a:solidFill>
                  <a:schemeClr val="accent1"/>
                </a:solidFill>
              </a:rPr>
              <a:t>KPI w sprawozdawczości zrównoważonego rozwoju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00081" y="1291346"/>
            <a:ext cx="6056669" cy="489832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dirty="0"/>
              <a:t>KPI (Key Performance Indicators) to </a:t>
            </a:r>
            <a:r>
              <a:rPr dirty="0" err="1"/>
              <a:t>mierzalne</a:t>
            </a:r>
            <a:r>
              <a:rPr dirty="0"/>
              <a:t> </a:t>
            </a:r>
            <a:r>
              <a:rPr dirty="0" err="1"/>
              <a:t>wskaźniki</a:t>
            </a:r>
            <a:r>
              <a:rPr dirty="0"/>
              <a:t>, </a:t>
            </a:r>
            <a:r>
              <a:rPr dirty="0" err="1"/>
              <a:t>które</a:t>
            </a:r>
            <a:r>
              <a:rPr dirty="0"/>
              <a:t> </a:t>
            </a:r>
            <a:r>
              <a:rPr dirty="0" err="1"/>
              <a:t>pomagają</a:t>
            </a:r>
            <a:r>
              <a:rPr dirty="0"/>
              <a:t> </a:t>
            </a:r>
            <a:r>
              <a:rPr dirty="0" err="1"/>
              <a:t>organizacjom</a:t>
            </a:r>
            <a:r>
              <a:rPr dirty="0"/>
              <a:t> </a:t>
            </a:r>
            <a:r>
              <a:rPr dirty="0" err="1"/>
              <a:t>śledzić</a:t>
            </a:r>
            <a:r>
              <a:rPr dirty="0"/>
              <a:t> </a:t>
            </a:r>
            <a:r>
              <a:rPr dirty="0" err="1"/>
              <a:t>postępy</a:t>
            </a:r>
            <a:r>
              <a:rPr dirty="0"/>
              <a:t> w </a:t>
            </a:r>
            <a:r>
              <a:rPr dirty="0" err="1"/>
              <a:t>realizacji</a:t>
            </a:r>
            <a:r>
              <a:rPr dirty="0"/>
              <a:t> </a:t>
            </a:r>
            <a:r>
              <a:rPr dirty="0" err="1"/>
              <a:t>celów</a:t>
            </a:r>
            <a:r>
              <a:rPr dirty="0"/>
              <a:t> ESG – </a:t>
            </a:r>
            <a:r>
              <a:rPr dirty="0" err="1"/>
              <a:t>środowiskowych</a:t>
            </a:r>
            <a:r>
              <a:rPr dirty="0"/>
              <a:t>, </a:t>
            </a:r>
            <a:r>
              <a:rPr dirty="0" err="1"/>
              <a:t>społecznych</a:t>
            </a:r>
            <a:r>
              <a:rPr dirty="0"/>
              <a:t> </a:t>
            </a:r>
            <a:r>
              <a:rPr dirty="0" err="1"/>
              <a:t>i</a:t>
            </a:r>
            <a:r>
              <a:rPr dirty="0"/>
              <a:t> </a:t>
            </a:r>
            <a:r>
              <a:rPr dirty="0" err="1"/>
              <a:t>korporacyjnych</a:t>
            </a:r>
            <a:r>
              <a:rPr dirty="0"/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2321" y="1784394"/>
            <a:ext cx="2806601" cy="3912231"/>
          </a:xfrm>
        </p:spPr>
        <p:txBody>
          <a:bodyPr anchor="ctr">
            <a:normAutofit/>
          </a:bodyPr>
          <a:lstStyle/>
          <a:p>
            <a:r>
              <a:rPr lang="pl-PL" dirty="0">
                <a:solidFill>
                  <a:schemeClr val="accent1"/>
                </a:solidFill>
              </a:rPr>
              <a:t>Znaczenie KPI w raportowaniu ESG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00081" y="1291346"/>
            <a:ext cx="6056669" cy="489832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dirty="0"/>
              <a:t>KPI </a:t>
            </a:r>
            <a:r>
              <a:rPr dirty="0" err="1"/>
              <a:t>pozwalają</a:t>
            </a:r>
            <a:r>
              <a:rPr dirty="0"/>
              <a:t> </a:t>
            </a:r>
            <a:r>
              <a:rPr dirty="0" err="1"/>
              <a:t>nie</a:t>
            </a:r>
            <a:r>
              <a:rPr dirty="0"/>
              <a:t> </a:t>
            </a:r>
            <a:r>
              <a:rPr dirty="0" err="1"/>
              <a:t>tylko</a:t>
            </a:r>
            <a:r>
              <a:rPr dirty="0"/>
              <a:t> </a:t>
            </a:r>
            <a:r>
              <a:rPr dirty="0" err="1"/>
              <a:t>mierzyć</a:t>
            </a:r>
            <a:r>
              <a:rPr dirty="0"/>
              <a:t> </a:t>
            </a:r>
            <a:r>
              <a:rPr dirty="0" err="1"/>
              <a:t>postęp</a:t>
            </a:r>
            <a:r>
              <a:rPr dirty="0"/>
              <a:t>, ale </a:t>
            </a:r>
            <a:r>
              <a:rPr dirty="0" err="1"/>
              <a:t>też</a:t>
            </a:r>
            <a:r>
              <a:rPr dirty="0"/>
              <a:t> </a:t>
            </a:r>
            <a:r>
              <a:rPr dirty="0" err="1"/>
              <a:t>porównywać</a:t>
            </a:r>
            <a:r>
              <a:rPr dirty="0"/>
              <a:t> </a:t>
            </a:r>
            <a:r>
              <a:rPr dirty="0" err="1"/>
              <a:t>wyniki</a:t>
            </a:r>
            <a:r>
              <a:rPr dirty="0"/>
              <a:t> z </a:t>
            </a:r>
            <a:r>
              <a:rPr dirty="0" err="1"/>
              <a:t>innymi</a:t>
            </a:r>
            <a:r>
              <a:rPr dirty="0"/>
              <a:t> </a:t>
            </a:r>
            <a:r>
              <a:rPr dirty="0" err="1"/>
              <a:t>firmami</a:t>
            </a:r>
            <a:r>
              <a:rPr dirty="0"/>
              <a:t>, </a:t>
            </a:r>
            <a:r>
              <a:rPr dirty="0" err="1"/>
              <a:t>budować</a:t>
            </a:r>
            <a:r>
              <a:rPr dirty="0"/>
              <a:t> </a:t>
            </a:r>
            <a:r>
              <a:rPr dirty="0" err="1"/>
              <a:t>transparentność</a:t>
            </a:r>
            <a:r>
              <a:rPr dirty="0"/>
              <a:t> </a:t>
            </a:r>
            <a:r>
              <a:rPr dirty="0" err="1"/>
              <a:t>wobec</a:t>
            </a:r>
            <a:r>
              <a:rPr dirty="0"/>
              <a:t> </a:t>
            </a:r>
            <a:r>
              <a:rPr dirty="0" err="1"/>
              <a:t>interesariuszy</a:t>
            </a:r>
            <a:r>
              <a:rPr dirty="0"/>
              <a:t> </a:t>
            </a:r>
            <a:r>
              <a:rPr dirty="0" err="1"/>
              <a:t>i</a:t>
            </a:r>
            <a:r>
              <a:rPr dirty="0"/>
              <a:t> </a:t>
            </a:r>
            <a:r>
              <a:rPr dirty="0" err="1"/>
              <a:t>spełniać</a:t>
            </a:r>
            <a:r>
              <a:rPr dirty="0"/>
              <a:t> </a:t>
            </a:r>
            <a:r>
              <a:rPr dirty="0" err="1"/>
              <a:t>wymogi</a:t>
            </a:r>
            <a:r>
              <a:rPr dirty="0"/>
              <a:t> </a:t>
            </a:r>
            <a:r>
              <a:rPr dirty="0" err="1"/>
              <a:t>regulacyjne</a:t>
            </a:r>
            <a:r>
              <a:rPr dirty="0"/>
              <a:t> </a:t>
            </a:r>
            <a:r>
              <a:rPr dirty="0" err="1"/>
              <a:t>dotyczące</a:t>
            </a:r>
            <a:r>
              <a:rPr dirty="0"/>
              <a:t> </a:t>
            </a:r>
            <a:r>
              <a:rPr dirty="0" err="1"/>
              <a:t>raportowania</a:t>
            </a:r>
            <a:r>
              <a:rPr dirty="0"/>
              <a:t> </a:t>
            </a:r>
            <a:r>
              <a:rPr dirty="0" err="1"/>
              <a:t>zrównoważonego</a:t>
            </a:r>
            <a:r>
              <a:rPr dirty="0"/>
              <a:t> </a:t>
            </a:r>
            <a:r>
              <a:rPr dirty="0" err="1"/>
              <a:t>rozwoju</a:t>
            </a:r>
            <a:r>
              <a:rPr dirty="0"/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09475" y="1340674"/>
            <a:ext cx="3918044" cy="2683951"/>
          </a:xfrm>
        </p:spPr>
        <p:txBody>
          <a:bodyPr vert="horz" lIns="80189" tIns="40094" rIns="80189" bIns="40094" rtlCol="0" anchor="b" anchorCtr="0">
            <a:normAutofit/>
          </a:bodyPr>
          <a:lstStyle/>
          <a:p>
            <a:pPr algn="ctr"/>
            <a:r>
              <a:rPr lang="en-US" dirty="0" err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Emisja</a:t>
            </a:r>
            <a:r>
              <a:rPr lang="en-US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CO₂ w </a:t>
            </a:r>
            <a:r>
              <a:rPr lang="en-US" dirty="0" err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czasie</a:t>
            </a:r>
            <a:r>
              <a:rPr lang="en-US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br>
              <a:rPr lang="en-US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</a:t>
            </a:r>
            <a:r>
              <a:rPr lang="en-US" dirty="0" err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przykład</a:t>
            </a:r>
            <a:r>
              <a:rPr lang="en-US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KPI </a:t>
            </a:r>
            <a:r>
              <a:rPr lang="en-US" dirty="0" err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środowiskowego</a:t>
            </a:r>
            <a:r>
              <a:rPr lang="en-US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</a:t>
            </a:r>
          </a:p>
        </p:txBody>
      </p:sp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1145956" y="1978398"/>
          <a:ext cx="3728853" cy="36028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6977" y="1997593"/>
            <a:ext cx="2841772" cy="3564488"/>
          </a:xfrm>
        </p:spPr>
        <p:txBody>
          <a:bodyPr anchor="ctr">
            <a:normAutofit/>
          </a:bodyPr>
          <a:lstStyle/>
          <a:p>
            <a:r>
              <a:rPr lang="pl-PL" dirty="0">
                <a:solidFill>
                  <a:schemeClr val="accent1"/>
                </a:solidFill>
              </a:rPr>
              <a:t>KPI społeczne i korporacyjne w raportach ESG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09372" y="2111025"/>
            <a:ext cx="4855161" cy="34510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280" dirty="0"/>
              <a:t>Społeczne KPI mogą mierzyć np. rotację pracowników czy liczbę godzin szkoleń. </a:t>
            </a:r>
          </a:p>
          <a:p>
            <a:pPr marL="0" indent="0">
              <a:buNone/>
            </a:pPr>
            <a:r>
              <a:rPr lang="pl-PL" sz="2280" dirty="0"/>
              <a:t>Wskaźniki ładu korporacyjnego dotyczą np. udziału kobiet w zarządzie czy przejrzystości decyzji.</a:t>
            </a:r>
          </a:p>
          <a:p>
            <a:pPr marL="0" indent="0">
              <a:buNone/>
            </a:pPr>
            <a:r>
              <a:rPr lang="pl-PL" sz="2280" dirty="0"/>
              <a:t>Standaryzacja raportowania (GRI, SASB) zapewnia ich porównywalność.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09475" y="1340674"/>
            <a:ext cx="3918044" cy="2683951"/>
          </a:xfrm>
        </p:spPr>
        <p:txBody>
          <a:bodyPr vert="horz" lIns="80189" tIns="40094" rIns="80189" bIns="40094" rtlCol="0" anchor="b" anchorCtr="0">
            <a:normAutofit/>
          </a:bodyPr>
          <a:lstStyle/>
          <a:p>
            <a:pPr algn="ctr"/>
            <a:r>
              <a:rPr lang="en-US" dirty="0" err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Struktura</a:t>
            </a:r>
            <a:r>
              <a:rPr lang="en-US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zarządu</a:t>
            </a:r>
            <a:r>
              <a:rPr lang="en-US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wg</a:t>
            </a:r>
            <a:r>
              <a:rPr lang="en-US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płci</a:t>
            </a:r>
            <a:r>
              <a:rPr lang="en-US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br>
              <a:rPr lang="en-US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(Danone – </a:t>
            </a:r>
            <a:r>
              <a:rPr lang="en-US" dirty="0" err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przykład</a:t>
            </a:r>
            <a:r>
              <a:rPr lang="en-US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KPI G)</a:t>
            </a:r>
          </a:p>
        </p:txBody>
      </p:sp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1145956" y="1978398"/>
          <a:ext cx="3728853" cy="36028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063" y="1337055"/>
            <a:ext cx="2588068" cy="4885564"/>
          </a:xfrm>
        </p:spPr>
        <p:txBody>
          <a:bodyPr anchor="ctr">
            <a:normAutofit/>
          </a:bodyPr>
          <a:lstStyle/>
          <a:p>
            <a:r>
              <a:rPr lang="pl-PL" dirty="0">
                <a:solidFill>
                  <a:schemeClr val="accent1"/>
                </a:solidFill>
              </a:rPr>
              <a:t>Studium przypadku: </a:t>
            </a:r>
            <a:br>
              <a:rPr lang="pl-PL" dirty="0">
                <a:solidFill>
                  <a:schemeClr val="accent1"/>
                </a:solidFill>
              </a:rPr>
            </a:br>
            <a:r>
              <a:rPr lang="pl-PL" dirty="0">
                <a:solidFill>
                  <a:schemeClr val="accent1"/>
                </a:solidFill>
              </a:rPr>
              <a:t>IKEA, Unilever, </a:t>
            </a:r>
            <a:r>
              <a:rPr lang="pl-PL" dirty="0" err="1">
                <a:solidFill>
                  <a:schemeClr val="accent1"/>
                </a:solidFill>
              </a:rPr>
              <a:t>Danone</a:t>
            </a:r>
            <a:endParaRPr lang="pl-PL" dirty="0">
              <a:solidFill>
                <a:schemeClr val="accent1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ECAB82A-9FD8-4B0D-A917-F4863DC61C7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9240560"/>
              </p:ext>
            </p:extLst>
          </p:nvPr>
        </p:nvGraphicFramePr>
        <p:xfrm>
          <a:off x="3185666" y="611485"/>
          <a:ext cx="6898728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063" y="1337055"/>
            <a:ext cx="2588068" cy="4885564"/>
          </a:xfrm>
        </p:spPr>
        <p:txBody>
          <a:bodyPr anchor="ctr">
            <a:normAutofit/>
          </a:bodyPr>
          <a:lstStyle/>
          <a:p>
            <a:r>
              <a:rPr lang="pl-PL" dirty="0">
                <a:solidFill>
                  <a:schemeClr val="accent1"/>
                </a:solidFill>
              </a:rPr>
              <a:t>Wyzwania w pomiarze KPI ESG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1D7E3E3-BA56-8A2D-8CD2-654CA9D6432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364765"/>
              </p:ext>
            </p:extLst>
          </p:nvPr>
        </p:nvGraphicFramePr>
        <p:xfrm>
          <a:off x="4566856" y="1337055"/>
          <a:ext cx="5517538" cy="48501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062" y="1337055"/>
            <a:ext cx="2954659" cy="4885564"/>
          </a:xfrm>
        </p:spPr>
        <p:txBody>
          <a:bodyPr anchor="ctr">
            <a:normAutofit/>
          </a:bodyPr>
          <a:lstStyle/>
          <a:p>
            <a:r>
              <a:rPr lang="pl-PL" sz="3245" dirty="0">
                <a:solidFill>
                  <a:schemeClr val="accent1"/>
                </a:solidFill>
              </a:rPr>
              <a:t>Jak zwiększyć wiarygodność danych ESG?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71C935D-590A-A4F4-A9D0-288134A4B17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6967838"/>
              </p:ext>
            </p:extLst>
          </p:nvPr>
        </p:nvGraphicFramePr>
        <p:xfrm>
          <a:off x="4566856" y="1337055"/>
          <a:ext cx="5517538" cy="48501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184</TotalTime>
  <Words>394</Words>
  <Application>Microsoft Office PowerPoint</Application>
  <PresentationFormat>Niestandardowy</PresentationFormat>
  <Paragraphs>35</Paragraphs>
  <Slides>11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5" baseType="lpstr">
      <vt:lpstr>Arial</vt:lpstr>
      <vt:lpstr>Calibri</vt:lpstr>
      <vt:lpstr>Open Sans</vt:lpstr>
      <vt:lpstr>Motyw pakietu Office</vt:lpstr>
      <vt:lpstr>Tytuł prezentacji: KPI w sprawozdawczości zrównoważonego rozwoju  Opracował: Przemysław Żukiewicz na podstawie scenariusza Marty Mędrak</vt:lpstr>
      <vt:lpstr>KPI w sprawozdawczości zrównoważonego rozwoju</vt:lpstr>
      <vt:lpstr>Znaczenie KPI w raportowaniu ESG</vt:lpstr>
      <vt:lpstr>Emisja CO₂ w czasie  (przykład KPI środowiskowego)</vt:lpstr>
      <vt:lpstr>KPI społeczne i korporacyjne w raportach ESG</vt:lpstr>
      <vt:lpstr>Struktura zarządu wg płci  (Danone – przykład KPI G)</vt:lpstr>
      <vt:lpstr>Studium przypadku:  IKEA, Unilever, Danone</vt:lpstr>
      <vt:lpstr>Wyzwania w pomiarze KPI ESG</vt:lpstr>
      <vt:lpstr>Jak zwiększyć wiarygodność danych ESG?</vt:lpstr>
      <vt:lpstr>Znaczenie KPI dla interesariuszy</vt:lpstr>
      <vt:lpstr>Przyszłość raportowania ESG i KPI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Przemysław Żukiewicz</cp:lastModifiedBy>
  <cp:revision>15</cp:revision>
  <dcterms:created xsi:type="dcterms:W3CDTF">2022-06-22T09:40:44Z</dcterms:created>
  <dcterms:modified xsi:type="dcterms:W3CDTF">2025-07-07T04:29:57Z</dcterms:modified>
</cp:coreProperties>
</file>